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350" r:id="rId5"/>
    <p:sldId id="353" r:id="rId6"/>
    <p:sldId id="354" r:id="rId7"/>
    <p:sldId id="355" r:id="rId8"/>
    <p:sldId id="356" r:id="rId9"/>
    <p:sldId id="357" r:id="rId10"/>
    <p:sldId id="358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EC6B0-FCF3-4B79-B2D1-6001E9C305A9}" v="20" dt="2023-04-09T13:42:40.475"/>
    <p1510:client id="{C3DD9BDC-CC6F-4400-BF91-B88B68F403EE}" v="18" dt="2023-04-13T14:02:49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AIELLO" userId="S::llasmn00m14c352j@studenti.unical.it::fff32ec7-188d-4eae-84c0-7b90809d18cb" providerId="AD" clId="Web-{C3DD9BDC-CC6F-4400-BF91-B88B68F403EE}"/>
    <pc:docChg chg="modSld">
      <pc:chgData name="SIMONE AIELLO" userId="S::llasmn00m14c352j@studenti.unical.it::fff32ec7-188d-4eae-84c0-7b90809d18cb" providerId="AD" clId="Web-{C3DD9BDC-CC6F-4400-BF91-B88B68F403EE}" dt="2023-04-13T14:02:49.109" v="16" actId="20577"/>
      <pc:docMkLst>
        <pc:docMk/>
      </pc:docMkLst>
      <pc:sldChg chg="modSp">
        <pc:chgData name="SIMONE AIELLO" userId="S::llasmn00m14c352j@studenti.unical.it::fff32ec7-188d-4eae-84c0-7b90809d18cb" providerId="AD" clId="Web-{C3DD9BDC-CC6F-4400-BF91-B88B68F403EE}" dt="2023-04-13T14:02:49.109" v="16" actId="20577"/>
        <pc:sldMkLst>
          <pc:docMk/>
          <pc:sldMk cId="1894910926" sldId="356"/>
        </pc:sldMkLst>
        <pc:spChg chg="mod">
          <ac:chgData name="SIMONE AIELLO" userId="S::llasmn00m14c352j@studenti.unical.it::fff32ec7-188d-4eae-84c0-7b90809d18cb" providerId="AD" clId="Web-{C3DD9BDC-CC6F-4400-BF91-B88B68F403EE}" dt="2023-04-13T14:02:49.109" v="16" actId="20577"/>
          <ac:spMkLst>
            <pc:docMk/>
            <pc:sldMk cId="1894910926" sldId="356"/>
            <ac:spMk id="5" creationId="{94A29D89-B347-00A9-5C13-1DD3475B78F3}"/>
          </ac:spMkLst>
        </pc:spChg>
      </pc:sldChg>
    </pc:docChg>
  </pc:docChgLst>
  <pc:docChgLst>
    <pc:chgData name="CRISTIAN DOMENICO DRAMISINO" userId="S::drmcst00d29l353g@studenti.unical.it::c6c14624-274d-46a0-a098-76d8f9a31dfd" providerId="AD" clId="Web-{1D8EC6B0-FCF3-4B79-B2D1-6001E9C305A9}"/>
    <pc:docChg chg="modSld">
      <pc:chgData name="CRISTIAN DOMENICO DRAMISINO" userId="S::drmcst00d29l353g@studenti.unical.it::c6c14624-274d-46a0-a098-76d8f9a31dfd" providerId="AD" clId="Web-{1D8EC6B0-FCF3-4B79-B2D1-6001E9C305A9}" dt="2023-04-09T13:42:39.865" v="16" actId="1076"/>
      <pc:docMkLst>
        <pc:docMk/>
      </pc:docMkLst>
      <pc:sldChg chg="addSp modSp">
        <pc:chgData name="CRISTIAN DOMENICO DRAMISINO" userId="S::drmcst00d29l353g@studenti.unical.it::c6c14624-274d-46a0-a098-76d8f9a31dfd" providerId="AD" clId="Web-{1D8EC6B0-FCF3-4B79-B2D1-6001E9C305A9}" dt="2023-04-09T13:35:25.586" v="6" actId="1076"/>
        <pc:sldMkLst>
          <pc:docMk/>
          <pc:sldMk cId="3660497726" sldId="353"/>
        </pc:sldMkLst>
        <pc:picChg chg="add mod">
          <ac:chgData name="CRISTIAN DOMENICO DRAMISINO" userId="S::drmcst00d29l353g@studenti.unical.it::c6c14624-274d-46a0-a098-76d8f9a31dfd" providerId="AD" clId="Web-{1D8EC6B0-FCF3-4B79-B2D1-6001E9C305A9}" dt="2023-04-09T13:35:25.586" v="6" actId="1076"/>
          <ac:picMkLst>
            <pc:docMk/>
            <pc:sldMk cId="3660497726" sldId="353"/>
            <ac:picMk id="2" creationId="{335D7A64-544E-D134-41BA-91F4F8F55780}"/>
          </ac:picMkLst>
        </pc:picChg>
      </pc:sldChg>
      <pc:sldChg chg="addSp modSp">
        <pc:chgData name="CRISTIAN DOMENICO DRAMISINO" userId="S::drmcst00d29l353g@studenti.unical.it::c6c14624-274d-46a0-a098-76d8f9a31dfd" providerId="AD" clId="Web-{1D8EC6B0-FCF3-4B79-B2D1-6001E9C305A9}" dt="2023-04-09T13:40:31.690" v="12" actId="1076"/>
        <pc:sldMkLst>
          <pc:docMk/>
          <pc:sldMk cId="2682130682" sldId="355"/>
        </pc:sldMkLst>
        <pc:picChg chg="add mod">
          <ac:chgData name="CRISTIAN DOMENICO DRAMISINO" userId="S::drmcst00d29l353g@studenti.unical.it::c6c14624-274d-46a0-a098-76d8f9a31dfd" providerId="AD" clId="Web-{1D8EC6B0-FCF3-4B79-B2D1-6001E9C305A9}" dt="2023-04-09T13:40:31.690" v="12" actId="1076"/>
          <ac:picMkLst>
            <pc:docMk/>
            <pc:sldMk cId="2682130682" sldId="355"/>
            <ac:picMk id="2" creationId="{C6AECE83-A792-88C3-BDC5-322FE4E06EFF}"/>
          </ac:picMkLst>
        </pc:picChg>
      </pc:sldChg>
      <pc:sldChg chg="addSp modSp">
        <pc:chgData name="CRISTIAN DOMENICO DRAMISINO" userId="S::drmcst00d29l353g@studenti.unical.it::c6c14624-274d-46a0-a098-76d8f9a31dfd" providerId="AD" clId="Web-{1D8EC6B0-FCF3-4B79-B2D1-6001E9C305A9}" dt="2023-04-09T13:42:39.865" v="16" actId="1076"/>
        <pc:sldMkLst>
          <pc:docMk/>
          <pc:sldMk cId="3685796415" sldId="357"/>
        </pc:sldMkLst>
        <pc:picChg chg="add mod">
          <ac:chgData name="CRISTIAN DOMENICO DRAMISINO" userId="S::drmcst00d29l353g@studenti.unical.it::c6c14624-274d-46a0-a098-76d8f9a31dfd" providerId="AD" clId="Web-{1D8EC6B0-FCF3-4B79-B2D1-6001E9C305A9}" dt="2023-04-09T13:42:39.865" v="16" actId="1076"/>
          <ac:picMkLst>
            <pc:docMk/>
            <pc:sldMk cId="3685796415" sldId="357"/>
            <ac:picMk id="2" creationId="{32F20182-5FD5-2C52-1E20-58BEEBDF3D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13/04/2023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4FC45D6-6DD7-454C-8347-13F10006374F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3BF239B-6208-4E27-A10A-A644314EEF97}" type="datetime4">
              <a:rPr lang="it-IT" noProof="0" smtClean="0">
                <a:latin typeface="+mn-lt"/>
              </a:rPr>
              <a:t>13 aprile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A5CF684-8E61-4B5D-8931-93FED32AA3F6}" type="datetime4">
              <a:rPr lang="it-IT" noProof="0" smtClean="0">
                <a:latin typeface="+mn-lt"/>
              </a:rPr>
              <a:t>13 aprile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13 aprile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13 aprile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8057A85-AB1C-4034-8542-1913E4094AA8}" type="datetime4">
              <a:rPr lang="it-IT" noProof="0" smtClean="0">
                <a:latin typeface="+mn-lt"/>
              </a:rPr>
              <a:t>13 aprile 2023</a:t>
            </a:fld>
            <a:endParaRPr lang="it-IT" noProof="0">
              <a:latin typeface="+mn-lt"/>
            </a:endParaRP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 rtl="0"/>
              <a:t>‹#›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/>
              <a:t>Mid Term Competition 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790862"/>
          </a:xfrm>
        </p:spPr>
        <p:txBody>
          <a:bodyPr rtlCol="0"/>
          <a:lstStyle/>
          <a:p>
            <a:pPr rtl="0"/>
            <a:r>
              <a:rPr lang="it-IT">
                <a:latin typeface="+mj-lt"/>
              </a:rPr>
              <a:t>Group: Pytticelle</a:t>
            </a:r>
            <a:endParaRPr lang="it-IT"/>
          </a:p>
          <a:p>
            <a:pPr rtl="0"/>
            <a:r>
              <a:rPr lang="it-IT"/>
              <a:t>Aiello Simone 242469</a:t>
            </a:r>
          </a:p>
          <a:p>
            <a:pPr rtl="0"/>
            <a:r>
              <a:rPr lang="it-IT"/>
              <a:t>Crudo Giovambattista 249843</a:t>
            </a:r>
          </a:p>
          <a:p>
            <a:pPr rtl="0"/>
            <a:r>
              <a:rPr lang="it-IT"/>
              <a:t>Dramisino Cristian Domenico 247961</a:t>
            </a:r>
          </a:p>
          <a:p>
            <a:pPr rtl="0"/>
            <a:r>
              <a:rPr lang="it-IT"/>
              <a:t>Tassone Gabriele 249859</a:t>
            </a:r>
          </a:p>
          <a:p>
            <a:pPr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C180A357-41C8-871A-0717-AE7F632E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/>
              <a:t>Environment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8DECBD3-ED56-0524-0194-D6B7083DD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r>
              <a:rPr lang="en-US"/>
              <a:t>Environment Description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2D49A9F-7EC5-E810-AEFC-4FBA5B77442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r>
              <a:rPr lang="en-US"/>
              <a:t>Example of a FreeCell game. 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5DA93714-3546-F266-E6F2-96659DC2C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4827178" cy="3291103"/>
          </a:xfrm>
        </p:spPr>
        <p:txBody>
          <a:bodyPr/>
          <a:lstStyle/>
          <a:p>
            <a:r>
              <a:rPr lang="en-US"/>
              <a:t>Deterministic</a:t>
            </a:r>
          </a:p>
          <a:p>
            <a:r>
              <a:rPr lang="en-US"/>
              <a:t>Fully Observable</a:t>
            </a:r>
          </a:p>
          <a:p>
            <a:r>
              <a:rPr lang="en-US"/>
              <a:t>Single Agent</a:t>
            </a:r>
          </a:p>
          <a:p>
            <a:r>
              <a:rPr lang="en-US"/>
              <a:t>Static</a:t>
            </a:r>
          </a:p>
          <a:p>
            <a:r>
              <a:rPr lang="en-US"/>
              <a:t>Discrete</a:t>
            </a:r>
          </a:p>
        </p:txBody>
      </p:sp>
      <p:pic>
        <p:nvPicPr>
          <p:cNvPr id="17" name="Segnaposto 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1971BF-0B2D-32E9-C93F-A9335A7D3E5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" b="4"/>
          <a:stretch/>
        </p:blipFill>
        <p:spPr>
          <a:xfrm>
            <a:off x="6362700" y="2798763"/>
            <a:ext cx="4756150" cy="2687637"/>
          </a:xfrm>
          <a:noFill/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FC05BF93-888B-3385-B202-86361AE9B2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2</a:t>
            </a:fld>
            <a:endParaRPr lang="it-IT" noProof="0"/>
          </a:p>
        </p:txBody>
      </p:sp>
      <p:pic>
        <p:nvPicPr>
          <p:cNvPr id="2" name="Immagine 2" descr="Immagine che contiene persona, tavolo&#10;&#10;Descrizione generata automaticamente">
            <a:extLst>
              <a:ext uri="{FF2B5EF4-FFF2-40B4-BE49-F238E27FC236}">
                <a16:creationId xmlns:a16="http://schemas.microsoft.com/office/drawing/2014/main" id="{335D7A64-544E-D134-41BA-91F4F8F5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2" y="4414218"/>
            <a:ext cx="5619963" cy="24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9F6BC-15E8-74A3-8149-6BE3FFE2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it-IT"/>
              <a:t>Our initial approach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973464-E7A1-B011-698C-4C4705D07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10339478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started writing the possible actions in PDDL.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found 10 suitable actions to be implemented.</a:t>
            </a:r>
          </a:p>
          <a:p>
            <a:pPr marL="971550" lvl="1" indent="-285750"/>
            <a:r>
              <a:rPr lang="en-US" sz="1600"/>
              <a:t>3 of them are </a:t>
            </a:r>
            <a:r>
              <a:rPr lang="en-US" sz="1600" b="1"/>
              <a:t>basic</a:t>
            </a:r>
            <a:r>
              <a:rPr lang="en-US" sz="1600"/>
              <a:t> card movements.</a:t>
            </a:r>
          </a:p>
          <a:p>
            <a:pPr marL="971550" lvl="1" indent="-285750"/>
            <a:r>
              <a:rPr lang="en-US" sz="1600"/>
              <a:t>2 of them are ways to send cards from </a:t>
            </a:r>
            <a:r>
              <a:rPr lang="en-US" sz="1600" b="1"/>
              <a:t>column to home</a:t>
            </a:r>
            <a:r>
              <a:rPr lang="en-US" sz="1600"/>
              <a:t>.</a:t>
            </a:r>
          </a:p>
          <a:p>
            <a:pPr marL="971550" lvl="1" indent="-285750"/>
            <a:r>
              <a:rPr lang="en-US" sz="1600"/>
              <a:t>2 of them are ways to send card from </a:t>
            </a:r>
            <a:r>
              <a:rPr lang="en-US" sz="1600" b="1"/>
              <a:t>column to free cell</a:t>
            </a:r>
            <a:r>
              <a:rPr lang="en-US" sz="1600"/>
              <a:t>.</a:t>
            </a:r>
          </a:p>
          <a:p>
            <a:pPr marL="971550" lvl="1" indent="-285750"/>
            <a:r>
              <a:rPr lang="en-US" sz="1600"/>
              <a:t>3 are ways to send cards from </a:t>
            </a:r>
            <a:r>
              <a:rPr lang="en-US" sz="1600" b="1"/>
              <a:t>freecell to column/home</a:t>
            </a:r>
            <a:r>
              <a:rPr lang="en-US" sz="1600"/>
              <a:t>.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also implemented 2 macro actions in order to move 2 or 3 cards in the same action, depending on specific conditions(e.g. the number of free cells).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41299A-5F07-16E9-CDB6-33B60D9931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4050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A5C553-0477-D6EB-6886-8E6628B8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438595" cy="610863"/>
          </a:xfrm>
        </p:spPr>
        <p:txBody>
          <a:bodyPr anchor="b">
            <a:noAutofit/>
          </a:bodyPr>
          <a:lstStyle/>
          <a:p>
            <a:r>
              <a:rPr lang="it-IT" sz="4000"/>
              <a:t>Results after the initial approach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6ED8F0-DC9B-20CB-8706-234B0F0AD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r>
              <a:rPr lang="en-US"/>
              <a:t>First conclusions and evaluations.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5A005E6-103B-4D4C-A54D-F2145C74841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r>
              <a:rPr lang="en-US"/>
              <a:t>Initial Search Space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75CFE24-ED49-999F-CD49-766574636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4827178" cy="33153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We found out that the initial search space was too big to explore in a fast way.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For a classic game of FreeCell consisting of all the 52 cards, the plan takes on average ~90 seconds to be elaborated.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07826A-1EED-95CB-F55B-380933961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705200"/>
            <a:ext cx="4756150" cy="1291793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62BFA5-3F4C-C8B0-E8EA-15EF14233F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4</a:t>
            </a:fld>
            <a:endParaRPr lang="it-IT" noProof="0"/>
          </a:p>
        </p:txBody>
      </p:sp>
      <p:pic>
        <p:nvPicPr>
          <p:cNvPr id="2" name="Immagine 3" descr="Immagine che contiene persona, uomo, interno, persone&#10;&#10;Descrizione generata automaticamente">
            <a:extLst>
              <a:ext uri="{FF2B5EF4-FFF2-40B4-BE49-F238E27FC236}">
                <a16:creationId xmlns:a16="http://schemas.microsoft.com/office/drawing/2014/main" id="{C6AECE83-A792-88C3-BDC5-322FE4E0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48" y="4250097"/>
            <a:ext cx="4575425" cy="25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19CBDD-66B2-25FC-8BEB-04FA1B22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110302" cy="610863"/>
          </a:xfrm>
        </p:spPr>
        <p:txBody>
          <a:bodyPr>
            <a:normAutofit/>
          </a:bodyPr>
          <a:lstStyle/>
          <a:p>
            <a:r>
              <a:rPr lang="it-IT"/>
              <a:t>Second and final approach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F8E615-DD46-EAEE-4F09-AFC403DAB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Second Approach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7BDA68-BE63-0626-B14D-824D7A6DFAD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it-IT"/>
              <a:t>Resulting Search Space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4A29D89-B347-00A9-5C13-1DD3475B7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4827178" cy="31797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/>
              <a:t>Running our solution againts the given problems we found out that  some of the implemented moves were never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err="1"/>
              <a:t>We</a:t>
            </a:r>
            <a:r>
              <a:rPr lang="it-IT" dirty="0"/>
              <a:t> </a:t>
            </a:r>
            <a:r>
              <a:rPr lang="it-IT" err="1"/>
              <a:t>then</a:t>
            </a:r>
            <a:r>
              <a:rPr lang="it-IT" dirty="0"/>
              <a:t> </a:t>
            </a:r>
            <a:r>
              <a:rPr lang="it-IT" err="1"/>
              <a:t>decided</a:t>
            </a:r>
            <a:r>
              <a:rPr lang="it-IT" dirty="0"/>
              <a:t> to </a:t>
            </a:r>
            <a:r>
              <a:rPr lang="it-IT" err="1"/>
              <a:t>remove</a:t>
            </a:r>
            <a:r>
              <a:rPr lang="it-IT" dirty="0"/>
              <a:t> </a:t>
            </a:r>
            <a:r>
              <a:rPr lang="it-IT" err="1"/>
              <a:t>those</a:t>
            </a:r>
            <a:r>
              <a:rPr lang="it-IT" dirty="0"/>
              <a:t> actions </a:t>
            </a:r>
            <a:r>
              <a:rPr lang="it-IT" err="1"/>
              <a:t>since</a:t>
            </a:r>
            <a:r>
              <a:rPr lang="it-IT" dirty="0"/>
              <a:t> </a:t>
            </a:r>
            <a:r>
              <a:rPr lang="it-IT" err="1"/>
              <a:t>they</a:t>
            </a:r>
            <a:r>
              <a:rPr lang="it-IT" dirty="0"/>
              <a:t> can be </a:t>
            </a:r>
            <a:r>
              <a:rPr lang="it-IT" err="1"/>
              <a:t>simulated</a:t>
            </a:r>
            <a:r>
              <a:rPr lang="it-IT" dirty="0"/>
              <a:t> by </a:t>
            </a:r>
            <a:r>
              <a:rPr lang="it-IT" err="1"/>
              <a:t>other</a:t>
            </a:r>
            <a:r>
              <a:rPr lang="it-IT" dirty="0"/>
              <a:t> «</a:t>
            </a:r>
            <a:r>
              <a:rPr lang="it-IT" err="1"/>
              <a:t>atomical</a:t>
            </a:r>
            <a:r>
              <a:rPr lang="it-IT"/>
              <a:t>» actions (or </a:t>
            </a:r>
            <a:r>
              <a:rPr lang="it-IT" err="1"/>
              <a:t>they</a:t>
            </a:r>
            <a:r>
              <a:rPr lang="it-IT" dirty="0"/>
              <a:t> </a:t>
            </a:r>
            <a:r>
              <a:rPr lang="it-IT"/>
              <a:t>are never used by the planner), cutting down the </a:t>
            </a:r>
            <a:r>
              <a:rPr lang="it-IT" err="1"/>
              <a:t>number</a:t>
            </a:r>
            <a:r>
              <a:rPr lang="it-IT"/>
              <a:t> of </a:t>
            </a:r>
            <a:r>
              <a:rPr lang="it-IT" err="1"/>
              <a:t>implemented</a:t>
            </a:r>
            <a:r>
              <a:rPr lang="it-IT" dirty="0"/>
              <a:t> actions from 12 to 7.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98454B-D705-46E7-C67C-F5CEDCE1EC2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9" y="2799145"/>
            <a:ext cx="4764829" cy="1353656"/>
          </a:xfr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7D0B77-3005-E0A4-BA00-53A5605939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9491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1D3A9EC-F447-3C5D-AD1C-40A8A859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646468" cy="610863"/>
          </a:xfrm>
        </p:spPr>
        <p:txBody>
          <a:bodyPr/>
          <a:lstStyle/>
          <a:p>
            <a:r>
              <a:rPr lang="en-US" dirty="0"/>
              <a:t>Final evaluation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FAB6B77-3D68-6D98-6913-7FAECC389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8E092F7-890E-E177-69D4-1EBD08222CA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r>
              <a:rPr lang="en-US"/>
              <a:t>Timings (based on editor.planning.domains)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48647F33-9D50-94DF-995C-0E3D590DD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34032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Based on the previous observations we decided to create two domain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first one contains all the possible actions, which is useful if you want a solution with the less amount of actions made possible.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second one instead is the “fastest” one since it needs to explore a smaller search space.</a:t>
            </a:r>
          </a:p>
        </p:txBody>
      </p:sp>
      <p:pic>
        <p:nvPicPr>
          <p:cNvPr id="12" name="Segnaposto contenuto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6004025-F51F-7DD6-DC55-5AD1C0E8E67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657695"/>
            <a:ext cx="2789926" cy="3156509"/>
          </a:xfr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37DA677-D967-C006-6A05-3ABD9DAB85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6</a:t>
            </a:fld>
            <a:endParaRPr lang="it-IT" noProof="0"/>
          </a:p>
        </p:txBody>
      </p:sp>
      <p:pic>
        <p:nvPicPr>
          <p:cNvPr id="2" name="Immagine 2" descr="Immagine che contiene testo, persona, aria aperta, giocatore&#10;&#10;Descrizione generata automaticamente">
            <a:extLst>
              <a:ext uri="{FF2B5EF4-FFF2-40B4-BE49-F238E27FC236}">
                <a16:creationId xmlns:a16="http://schemas.microsoft.com/office/drawing/2014/main" id="{32F20182-5FD5-2C52-1E20-58BEEBDF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48" y="4896767"/>
            <a:ext cx="2820256" cy="18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949E7592-D5D9-C3B4-C7AC-073D5635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119613" cy="610863"/>
          </a:xfrm>
        </p:spPr>
        <p:txBody>
          <a:bodyPr/>
          <a:lstStyle/>
          <a:p>
            <a:r>
              <a:rPr lang="en-US"/>
              <a:t>Enjoy the final result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8389A5-89E1-AD28-9AAA-AFF3914C68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7</a:t>
            </a:fld>
            <a:endParaRPr lang="it-IT" noProof="0"/>
          </a:p>
        </p:txBody>
      </p:sp>
      <p:pic>
        <p:nvPicPr>
          <p:cNvPr id="12" name="Demo">
            <a:hlinkClick r:id="" action="ppaction://media"/>
            <a:extLst>
              <a:ext uri="{FF2B5EF4-FFF2-40B4-BE49-F238E27FC236}">
                <a16:creationId xmlns:a16="http://schemas.microsoft.com/office/drawing/2014/main" id="{7B084E2A-C5EA-5614-A905-A17488D0D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721" y="2306961"/>
            <a:ext cx="7389106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5EC6A964-3954-4FD3-AC1D-9DD732235522}" vid="{9EAD0B1B-3D59-457C-A707-E6544797E5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8715a4a-a847-4c94-a014-4f30f0f6fdc4" xsi:nil="true"/>
    <lcf76f155ced4ddcb4097134ff3c332f xmlns="eacdd4ee-99be-4e3d-b792-33f72499cf8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C19F78CA10D345A8538FF220597598" ma:contentTypeVersion="11" ma:contentTypeDescription="Create a new document." ma:contentTypeScope="" ma:versionID="a9c76f1c4a2962c7f0618cba2b063efd">
  <xsd:schema xmlns:xsd="http://www.w3.org/2001/XMLSchema" xmlns:xs="http://www.w3.org/2001/XMLSchema" xmlns:p="http://schemas.microsoft.com/office/2006/metadata/properties" xmlns:ns2="f8715a4a-a847-4c94-a014-4f30f0f6fdc4" xmlns:ns3="eacdd4ee-99be-4e3d-b792-33f72499cf86" targetNamespace="http://schemas.microsoft.com/office/2006/metadata/properties" ma:root="true" ma:fieldsID="3e3a86f0f4db25b28b280eccb0ba4e8b" ns2:_="" ns3:_="">
    <xsd:import namespace="f8715a4a-a847-4c94-a014-4f30f0f6fdc4"/>
    <xsd:import namespace="eacdd4ee-99be-4e3d-b792-33f72499cf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715a4a-a847-4c94-a014-4f30f0f6fd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42a501ec-89be-425c-9313-f881e38cb56c}" ma:internalName="TaxCatchAll" ma:showField="CatchAllData" ma:web="f8715a4a-a847-4c94-a014-4f30f0f6fd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dd4ee-99be-4e3d-b792-33f72499cf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b21486a-7a0a-4db4-9655-fe3ce8b761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f8715a4a-a847-4c94-a014-4f30f0f6fdc4"/>
    <ds:schemaRef ds:uri="eacdd4ee-99be-4e3d-b792-33f72499cf86"/>
  </ds:schemaRefs>
</ds:datastoreItem>
</file>

<file path=customXml/itemProps3.xml><?xml version="1.0" encoding="utf-8"?>
<ds:datastoreItem xmlns:ds="http://schemas.openxmlformats.org/officeDocument/2006/customXml" ds:itemID="{153EAB23-FD42-40FC-982D-B97B79B74B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715a4a-a847-4c94-a014-4f30f0f6fdc4"/>
    <ds:schemaRef ds:uri="eacdd4ee-99be-4e3d-b792-33f72499c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{0BBA75CA-74CE-45C6-A98A-FF95A79CED5C}tf78853419_win32</Template>
  <TotalTime>44</TotalTime>
  <Words>336</Words>
  <Application>Microsoft Office PowerPoint</Application>
  <PresentationFormat>Widescreen</PresentationFormat>
  <Paragraphs>46</Paragraphs>
  <Slides>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Tema1</vt:lpstr>
      <vt:lpstr>Mid Term Competition </vt:lpstr>
      <vt:lpstr>Environment</vt:lpstr>
      <vt:lpstr>Our initial approach</vt:lpstr>
      <vt:lpstr>Results after the initial approach</vt:lpstr>
      <vt:lpstr>Second and final approach</vt:lpstr>
      <vt:lpstr>Final evaluation</vt:lpstr>
      <vt:lpstr>Enjoy the final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Competition </dc:title>
  <dc:creator>GIOVAMBATTISTA CRUDO</dc:creator>
  <cp:lastModifiedBy>GIOVAMBATTISTA CRUDO</cp:lastModifiedBy>
  <cp:revision>20</cp:revision>
  <dcterms:created xsi:type="dcterms:W3CDTF">2023-04-08T15:05:37Z</dcterms:created>
  <dcterms:modified xsi:type="dcterms:W3CDTF">2023-04-13T14:02:50Z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0x01010053C19F78CA10D345A8538FF220597598</vt:lpwstr>
  </property>
  <property fmtid="{D5CDD505-2E9C-101B-9397-08002B2CF9AE}" pid="3" name="MediaServiceImageTags">
    <vt:lpwstr/>
  </property>
</Properties>
</file>